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26" r:id="rId1"/>
  </p:sldMasterIdLst>
  <p:sldIdLst>
    <p:sldId id="256" r:id="rId2"/>
    <p:sldId id="257" r:id="rId3"/>
    <p:sldId id="274" r:id="rId4"/>
    <p:sldId id="275" r:id="rId5"/>
    <p:sldId id="258" r:id="rId6"/>
    <p:sldId id="264" r:id="rId7"/>
    <p:sldId id="260" r:id="rId8"/>
    <p:sldId id="261" r:id="rId9"/>
    <p:sldId id="262" r:id="rId10"/>
    <p:sldId id="267" r:id="rId11"/>
    <p:sldId id="265" r:id="rId12"/>
    <p:sldId id="266" r:id="rId13"/>
    <p:sldId id="270" r:id="rId14"/>
    <p:sldId id="271" r:id="rId15"/>
    <p:sldId id="269" r:id="rId16"/>
    <p:sldId id="272" r:id="rId17"/>
    <p:sldId id="273" r:id="rId18"/>
    <p:sldId id="276" r:id="rId19"/>
  </p:sldIdLst>
  <p:sldSz cx="12192000" cy="6858000"/>
  <p:notesSz cx="6858000" cy="9144000"/>
  <p:embeddedFontLst>
    <p:embeddedFont>
      <p:font typeface="Wingdings 3" panose="05040102010807070707" pitchFamily="18" charset="2"/>
      <p:regular r:id="rId20"/>
    </p:embeddedFont>
    <p:embeddedFont>
      <p:font typeface="Century Gothic" panose="020B0502020202020204" pitchFamily="34" charset="0"/>
      <p:regular r:id="rId21"/>
      <p:bold r:id="rId22"/>
      <p:italic r:id="rId23"/>
      <p:boldItalic r:id="rId24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F1E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9937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2431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020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4600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56634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60939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987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389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0350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7644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957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994249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30877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433276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204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753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7419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8E20B413-3E4C-4C14-8A74-DB5DC189139D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DC5B20A-F426-4994-A83E-B8F94DD2AD1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9518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06336" y="1637606"/>
            <a:ext cx="858704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Вовлечение несовершеннолетних</a:t>
            </a:r>
            <a:endParaRPr lang="en-US" sz="54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противоправные</a:t>
            </a:r>
          </a:p>
          <a:p>
            <a:r>
              <a:rPr lang="ru-RU" sz="5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действия</a:t>
            </a:r>
            <a:endParaRPr lang="ru-RU" sz="54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836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Общие способы </a:t>
            </a:r>
            <a:r>
              <a:rPr lang="ru-RU" dirty="0">
                <a:solidFill>
                  <a:srgbClr val="0F1E0F"/>
                </a:solidFill>
              </a:rPr>
              <a:t>вербовки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537545"/>
            <a:ext cx="12192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 видом работы – «курьер», «менеджер в интернете».</a:t>
            </a:r>
            <a:endParaRPr lang="en-US" sz="2400" dirty="0" smtClean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Мессенджеры – навязывание дружбы</a:t>
            </a:r>
            <a:endParaRPr lang="en-US" sz="2400" dirty="0" smtClean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dirty="0" smtClean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Через знакомых – «друг предложил подзаработать».</a:t>
            </a:r>
            <a:endParaRPr lang="en-US" sz="2400" dirty="0" smtClean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dirty="0" smtClean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Идеологическая обработка – экстремизм, радикальные группы.</a:t>
            </a:r>
            <a:endParaRPr lang="en-US" sz="2400" dirty="0" smtClean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US" sz="2400" dirty="0">
              <a:solidFill>
                <a:srgbClr val="0F1E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Шантаж и угрозы – «ты уже в деле, если уйдешь – сдадим полиции»,</a:t>
            </a:r>
          </a:p>
          <a:p>
            <a:pPr algn="ctr"/>
            <a:r>
              <a:rPr lang="ru-RU" sz="2400" dirty="0" smtClean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угрозы родственникам.</a:t>
            </a:r>
          </a:p>
        </p:txBody>
      </p:sp>
    </p:spTree>
    <p:extLst>
      <p:ext uri="{BB962C8B-B14F-4D97-AF65-F5344CB8AC3E}">
        <p14:creationId xmlns:p14="http://schemas.microsoft.com/office/powerpoint/2010/main" val="36808841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Основные способы </a:t>
            </a:r>
            <a:r>
              <a:rPr lang="ru-RU" dirty="0">
                <a:solidFill>
                  <a:srgbClr val="0F1E0F"/>
                </a:solidFill>
              </a:rPr>
              <a:t>вербовки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149356"/>
            <a:ext cx="754811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Игра на поиске подростком свой идентичности, стремления к признанию, чувству «значимости» в обществе.</a:t>
            </a:r>
          </a:p>
          <a:p>
            <a:pPr algn="ctr"/>
            <a:r>
              <a:rPr lang="ru-RU" sz="2400" dirty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Вербовщики предлагают «особую миссию», «борьбу за справедливость» или «элитарность закрытого круга». Часто это сопровождается обещанием быстрого признания, лёгких денег и принадлежности к «сильной группе».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7144" y="1037212"/>
            <a:ext cx="4034933" cy="570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449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Основные способы </a:t>
            </a:r>
            <a:r>
              <a:rPr lang="ru-RU" dirty="0">
                <a:solidFill>
                  <a:srgbClr val="0F1E0F"/>
                </a:solidFill>
              </a:rPr>
              <a:t>вербовки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" y="726662"/>
            <a:ext cx="506370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Завязывание знакомства с подростком с последующей пересылкой фотографий мест массового пребывания людей, беспилотных летательных аппаратов, государственных учреждений. Также возможны просьбы сфотографировать указанные выше объекты и прислать фотографии.</a:t>
            </a:r>
          </a:p>
          <a:p>
            <a:pPr algn="ctr"/>
            <a:r>
              <a:rPr lang="ru-RU" sz="2000" dirty="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дальнейшем на телефон подростка поступает звонок от якобы представителей правоохранительных органов с обвинениями в распространении запрещённых материалов, а также с угрозами семье, друзьям, с применением психологического давления и требованием «исправить ситуацию»: совершить поджог, доставить предмет, осуществить убийство.</a:t>
            </a:r>
          </a:p>
        </p:txBody>
      </p:sp>
      <p:pic>
        <p:nvPicPr>
          <p:cNvPr id="2" name="Вовлечение - прокуратура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063707" y="1712387"/>
            <a:ext cx="6953320" cy="3911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97981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1673013"/>
            <a:ext cx="12192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solidFill>
                  <a:srgbClr val="0F1E0F"/>
                </a:solidFill>
              </a:rPr>
              <a:t>Сначала – легкие деньги </a:t>
            </a:r>
            <a:r>
              <a:rPr lang="ru-RU" dirty="0" smtClean="0">
                <a:solidFill>
                  <a:srgbClr val="0F1E0F"/>
                </a:solidFill>
              </a:rPr>
              <a:t>(«Просто </a:t>
            </a:r>
            <a:r>
              <a:rPr lang="ru-RU" dirty="0">
                <a:solidFill>
                  <a:srgbClr val="0F1E0F"/>
                </a:solidFill>
              </a:rPr>
              <a:t>отнеси пакет, получи 10 </a:t>
            </a:r>
            <a:r>
              <a:rPr lang="ru-RU" dirty="0" smtClean="0">
                <a:solidFill>
                  <a:srgbClr val="0F1E0F"/>
                </a:solidFill>
              </a:rPr>
              <a:t>тыс.»,</a:t>
            </a:r>
          </a:p>
          <a:p>
            <a:r>
              <a:rPr lang="ru-RU" dirty="0" smtClean="0">
                <a:solidFill>
                  <a:srgbClr val="0F1E0F"/>
                </a:solidFill>
              </a:rPr>
              <a:t>«Просто подожги релейный шкаф, получи 50 тыс.»)</a:t>
            </a:r>
          </a:p>
          <a:p>
            <a:endParaRPr lang="ru-RU" dirty="0">
              <a:solidFill>
                <a:srgbClr val="0F1E0F"/>
              </a:solidFill>
            </a:endParaRPr>
          </a:p>
          <a:p>
            <a:r>
              <a:rPr lang="ru-RU" dirty="0" smtClean="0">
                <a:solidFill>
                  <a:srgbClr val="0F1E0F"/>
                </a:solidFill>
              </a:rPr>
              <a:t>Потом – шантаж («Ты уже в деле, если откажешься – сдадим полиции»)</a:t>
            </a:r>
          </a:p>
          <a:p>
            <a:endParaRPr lang="ru-RU" dirty="0">
              <a:solidFill>
                <a:srgbClr val="0F1E0F"/>
              </a:solidFill>
            </a:endParaRPr>
          </a:p>
          <a:p>
            <a:r>
              <a:rPr lang="ru-RU" dirty="0" smtClean="0">
                <a:solidFill>
                  <a:srgbClr val="0F1E0F"/>
                </a:solidFill>
              </a:rPr>
              <a:t>Изоляция – вербовщики отдаляют жертву от семьи, убеждая,</a:t>
            </a:r>
            <a:br>
              <a:rPr lang="ru-RU" dirty="0" smtClean="0">
                <a:solidFill>
                  <a:srgbClr val="0F1E0F"/>
                </a:solidFill>
              </a:rPr>
            </a:br>
            <a:r>
              <a:rPr lang="ru-RU" dirty="0" smtClean="0">
                <a:solidFill>
                  <a:srgbClr val="0F1E0F"/>
                </a:solidFill>
              </a:rPr>
              <a:t>что "родители, родственники не поймут"</a:t>
            </a:r>
            <a:endParaRPr lang="ru-RU" dirty="0">
              <a:solidFill>
                <a:srgbClr val="0F1E0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Действия злоумышленников</a:t>
            </a:r>
            <a:endParaRPr lang="ru-RU" dirty="0">
              <a:solidFill>
                <a:srgbClr val="0F1E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8624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5655770"/>
              </p:ext>
            </p:extLst>
          </p:nvPr>
        </p:nvGraphicFramePr>
        <p:xfrm>
          <a:off x="144379" y="851137"/>
          <a:ext cx="11910372" cy="4993946"/>
        </p:xfrm>
        <a:graphic>
          <a:graphicData uri="http://schemas.openxmlformats.org/drawingml/2006/table">
            <a:tbl>
              <a:tblPr firstRow="1" firstCol="1" bandRow="1"/>
              <a:tblGrid>
                <a:gridCol w="2083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091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8648">
                  <a:extLst>
                    <a:ext uri="{9D8B030D-6E8A-4147-A177-3AD203B41FA5}">
                      <a16:colId xmlns:a16="http://schemas.microsoft.com/office/drawing/2014/main" val="1613933932"/>
                    </a:ext>
                  </a:extLst>
                </a:gridCol>
                <a:gridCol w="19963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097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1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Преступление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sz="2000" b="1" i="0" u="none" kern="1200" dirty="0" err="1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Действия</a:t>
                      </a:r>
                      <a:endParaRPr sz="2000" b="1" i="0" u="none" kern="12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defRPr/>
                      </a:pPr>
                      <a:r>
                        <a:rPr lang="ru-RU" sz="2000" b="1" i="0" u="none" kern="120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Возраст начала ответ-</a:t>
                      </a:r>
                      <a:r>
                        <a:rPr lang="ru-RU" sz="2000" b="1" i="0" u="none" kern="1200" dirty="0" err="1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ственности</a:t>
                      </a:r>
                      <a:endParaRPr sz="2000" b="1" i="0" u="none" kern="12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1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Наказание</a:t>
                      </a:r>
                      <a:r>
                        <a:rPr sz="2000" b="1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 (УК РФ)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21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Наркотрафик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Перевозка </a:t>
                      </a:r>
                      <a:r>
                        <a:rPr lang="ru-RU"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или 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перепродажа наркотиков («закладки», «</a:t>
                      </a:r>
                      <a:r>
                        <a:rPr lang="ru-RU" sz="2000" b="0" i="0" u="none" dirty="0" err="1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дропы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»)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16 лет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Ст</a:t>
                      </a: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. </a:t>
                      </a:r>
                      <a:r>
                        <a:rPr lang="ru-RU"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228, </a:t>
                      </a: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228.1 </a:t>
                      </a:r>
                      <a:endParaRPr lang="ru-RU"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Arial"/>
                        <a:cs typeface="Arial" panose="020B0604020202020204" pitchFamily="34" charset="0"/>
                      </a:endParaRPr>
                    </a:p>
                    <a:p>
                      <a:pPr algn="ctr">
                        <a:defRPr/>
                      </a:pP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(</a:t>
                      </a: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до</a:t>
                      </a: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 15 </a:t>
                      </a:r>
                      <a:r>
                        <a:rPr sz="2000" b="0" i="0" u="none" dirty="0" err="1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лет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097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Мошенничество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Перевозка денег, </a:t>
                      </a:r>
                      <a:r>
                        <a:rPr lang="ru-RU" sz="2000" b="0" i="0" u="none" dirty="0" err="1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обналичивание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средств,</a:t>
                      </a:r>
                    </a:p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получение посылки </a:t>
                      </a:r>
                      <a:r>
                        <a:rPr lang="ru-RU"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 украденными товарами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16 лет</a:t>
                      </a:r>
                    </a:p>
                    <a:p>
                      <a:pPr algn="ctr">
                        <a:defRPr/>
                      </a:pP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</a:t>
                      </a: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 159 </a:t>
                      </a:r>
                      <a:endParaRPr lang="ru-RU"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ctr">
                        <a:defRPr/>
                      </a:pP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</a:t>
                      </a: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до</a:t>
                      </a: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10 </a:t>
                      </a:r>
                      <a:r>
                        <a:rPr sz="2000" b="0" i="0" u="none" dirty="0" err="1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лет</a:t>
                      </a: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8587067"/>
                  </a:ext>
                </a:extLst>
              </a:tr>
              <a:tr h="7097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Терроризм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Поджог объектов транспортной инфраструктуры, социальных объектов, государственных учреждений, закладка</a:t>
                      </a:r>
                      <a:r>
                        <a:rPr lang="ru-RU" sz="2000" b="0" i="0" u="none" baseline="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взрывных устройств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14 лет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Ст. 205 </a:t>
                      </a:r>
                    </a:p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(до 20 лет)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5409494"/>
                  </a:ext>
                </a:extLst>
              </a:tr>
              <a:tr h="7097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Убийства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Убийства или причинение вреда</a:t>
                      </a:r>
                      <a:r>
                        <a:rPr lang="ru-RU" sz="2000" b="0" i="0" u="none" baseline="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здоровью граждан, должностных лиц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14 лет</a:t>
                      </a:r>
                      <a:endParaRPr lang="ru-RU" sz="2000" b="0" i="0" u="none" dirty="0" smtClean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Ст. 105, 111, 112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(до 20 лет)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725086"/>
                  </a:ext>
                </a:extLst>
              </a:tr>
              <a:tr h="812176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 dirty="0" err="1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Экстремизм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Arial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пропаганда терроризма</a:t>
                      </a:r>
                      <a:endParaRPr sz="2000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9524" marT="9524" marB="952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Распространение запрещенных материалов, передача</a:t>
                      </a:r>
                      <a:r>
                        <a:rPr lang="ru-RU" sz="2000" b="0" i="0" u="none" baseline="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(перевод)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денег</a:t>
                      </a:r>
                      <a:r>
                        <a:rPr lang="ru-RU" sz="2000" b="0" i="0" u="none" baseline="0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террористическим и иным незаконным организациям, лицам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 14 лет</a:t>
                      </a:r>
                      <a:endParaRPr lang="ru-RU" sz="2000" b="0" i="0" u="none" dirty="0" smtClean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Ст. 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205.2 </a:t>
                      </a:r>
                    </a:p>
                    <a:p>
                      <a:pPr algn="ctr">
                        <a:defRPr/>
                      </a:pP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(до </a:t>
                      </a:r>
                      <a:r>
                        <a:rPr lang="ru-RU" sz="2000" b="0" i="0" u="none" dirty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ru-RU" sz="2000" b="0" i="0" u="none" dirty="0" smtClean="0">
                          <a:solidFill>
                            <a:srgbClr val="0F1E0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лет)</a:t>
                      </a:r>
                      <a:endParaRPr sz="2000" b="0" i="0" u="none" dirty="0">
                        <a:solidFill>
                          <a:srgbClr val="0F1E0F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Ответственность</a:t>
            </a:r>
            <a:endParaRPr lang="ru-RU" dirty="0">
              <a:solidFill>
                <a:srgbClr val="0F1E0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5968506"/>
            <a:ext cx="12192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ru-RU" sz="1800" dirty="0" smtClean="0">
                <a:solidFill>
                  <a:srgbClr val="0F1E0F"/>
                </a:solidFill>
              </a:rPr>
              <a:t>Примечание: 1) большинство наказаний помимо лишения свободы наказываются штрафом, в </a:t>
            </a:r>
            <a:r>
              <a:rPr lang="ru-RU" sz="1800" dirty="0" err="1" smtClean="0">
                <a:solidFill>
                  <a:srgbClr val="0F1E0F"/>
                </a:solidFill>
              </a:rPr>
              <a:t>т.ч</a:t>
            </a:r>
            <a:r>
              <a:rPr lang="ru-RU" sz="1800" dirty="0" smtClean="0">
                <a:solidFill>
                  <a:srgbClr val="0F1E0F"/>
                </a:solidFill>
              </a:rPr>
              <a:t>. родителей</a:t>
            </a:r>
          </a:p>
          <a:p>
            <a:pPr algn="l"/>
            <a:r>
              <a:rPr lang="ru-RU" sz="1800" dirty="0">
                <a:solidFill>
                  <a:srgbClr val="0F1E0F"/>
                </a:solidFill>
              </a:rPr>
              <a:t> </a:t>
            </a:r>
            <a:r>
              <a:rPr lang="ru-RU" sz="1800" dirty="0" smtClean="0">
                <a:solidFill>
                  <a:srgbClr val="0F1E0F"/>
                </a:solidFill>
              </a:rPr>
              <a:t>                      2) 95% несовершеннолетних, совершивших противоправные действия «не зная об этом», в </a:t>
            </a:r>
            <a:r>
              <a:rPr lang="ru-RU" sz="1800" dirty="0" err="1" smtClean="0">
                <a:solidFill>
                  <a:srgbClr val="0F1E0F"/>
                </a:solidFill>
              </a:rPr>
              <a:t>т.ч</a:t>
            </a:r>
            <a:r>
              <a:rPr lang="ru-RU" sz="1800" dirty="0" smtClean="0">
                <a:solidFill>
                  <a:srgbClr val="0F1E0F"/>
                </a:solidFill>
              </a:rPr>
              <a:t>.</a:t>
            </a:r>
          </a:p>
          <a:p>
            <a:pPr algn="l"/>
            <a:r>
              <a:rPr lang="ru-RU" sz="1800" dirty="0">
                <a:solidFill>
                  <a:srgbClr val="0F1E0F"/>
                </a:solidFill>
              </a:rPr>
              <a:t> </a:t>
            </a:r>
            <a:r>
              <a:rPr lang="ru-RU" sz="1800" dirty="0" smtClean="0">
                <a:solidFill>
                  <a:srgbClr val="0F1E0F"/>
                </a:solidFill>
              </a:rPr>
              <a:t>                         курьеры («просто отнести») и т.п. получают максимальные сроки лишения свободы</a:t>
            </a:r>
            <a:endParaRPr lang="ru-RU" sz="1800" dirty="0">
              <a:solidFill>
                <a:srgbClr val="0F1E0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23959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777806"/>
            <a:ext cx="12192000" cy="6144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>
              <a:lnSpc>
                <a:spcPct val="95000"/>
              </a:lnSpc>
            </a:pPr>
            <a:r>
              <a:rPr lang="ru-RU" sz="2000" dirty="0"/>
              <a:t>☒  Не </a:t>
            </a:r>
            <a:r>
              <a:rPr lang="ru-RU" sz="2000" dirty="0" smtClean="0"/>
              <a:t>верить «легким деньгам»</a:t>
            </a:r>
            <a:endParaRPr lang="ru-RU" sz="2000" dirty="0"/>
          </a:p>
          <a:p>
            <a:pPr algn="l">
              <a:lnSpc>
                <a:spcPct val="95000"/>
              </a:lnSpc>
            </a:pPr>
            <a:endParaRPr lang="ru-RU" sz="600" dirty="0"/>
          </a:p>
          <a:p>
            <a:pPr algn="l">
              <a:lnSpc>
                <a:spcPct val="95000"/>
              </a:lnSpc>
            </a:pPr>
            <a:r>
              <a:rPr lang="ru-RU" sz="2000" dirty="0"/>
              <a:t>☑   </a:t>
            </a:r>
            <a:r>
              <a:rPr lang="ru-RU" sz="2000" dirty="0" smtClean="0"/>
              <a:t>Проверять </a:t>
            </a:r>
            <a:r>
              <a:rPr lang="ru-RU" sz="2000" dirty="0"/>
              <a:t>предложения о работе</a:t>
            </a:r>
          </a:p>
          <a:p>
            <a:pPr algn="l">
              <a:lnSpc>
                <a:spcPct val="95000"/>
              </a:lnSpc>
            </a:pPr>
            <a:r>
              <a:rPr lang="ru-RU" sz="1800" dirty="0"/>
              <a:t>    Нет официального договора? → Это мошенничество.</a:t>
            </a:r>
          </a:p>
          <a:p>
            <a:pPr algn="l">
              <a:lnSpc>
                <a:spcPct val="95000"/>
              </a:lnSpc>
            </a:pPr>
            <a:r>
              <a:rPr lang="ru-RU" sz="1800" dirty="0"/>
              <a:t>   "Зарплата выше рынка + минимум усилий"? → Скорее всего, преступная схема.</a:t>
            </a:r>
          </a:p>
          <a:p>
            <a:pPr algn="l">
              <a:lnSpc>
                <a:spcPct val="95000"/>
              </a:lnSpc>
            </a:pPr>
            <a:endParaRPr lang="ru-RU" sz="600" dirty="0"/>
          </a:p>
          <a:p>
            <a:pPr algn="l">
              <a:lnSpc>
                <a:spcPct val="95000"/>
              </a:lnSpc>
            </a:pPr>
            <a:r>
              <a:rPr lang="ru-RU" sz="2000" dirty="0"/>
              <a:t>☒   Не </a:t>
            </a:r>
            <a:r>
              <a:rPr lang="ru-RU" sz="2000" dirty="0" smtClean="0"/>
              <a:t>принимать </a:t>
            </a:r>
            <a:r>
              <a:rPr lang="ru-RU" sz="2000" dirty="0"/>
              <a:t>посылки от незнакомцев</a:t>
            </a:r>
          </a:p>
          <a:p>
            <a:pPr algn="l">
              <a:lnSpc>
                <a:spcPct val="95000"/>
              </a:lnSpc>
            </a:pPr>
            <a:r>
              <a:rPr lang="ru-RU" sz="1800" dirty="0"/>
              <a:t>  "Курьерская работа" с анонимными заказами → Возможна перевозка </a:t>
            </a:r>
            <a:r>
              <a:rPr lang="ru-RU" sz="1800" dirty="0" smtClean="0"/>
              <a:t>взрывчатых веществ, оружия, наркотиков, краденого, денежных средств между злоумышленниками.</a:t>
            </a:r>
            <a:endParaRPr lang="ru-RU" sz="1800" dirty="0"/>
          </a:p>
          <a:p>
            <a:pPr algn="l">
              <a:lnSpc>
                <a:spcPct val="95000"/>
              </a:lnSpc>
            </a:pPr>
            <a:endParaRPr lang="ru-RU" sz="600" dirty="0"/>
          </a:p>
          <a:p>
            <a:pPr algn="l">
              <a:lnSpc>
                <a:spcPct val="95000"/>
              </a:lnSpc>
            </a:pPr>
            <a:r>
              <a:rPr lang="ru-RU" sz="2000" dirty="0"/>
              <a:t>☒   Не </a:t>
            </a:r>
            <a:r>
              <a:rPr lang="ru-RU" sz="2000" dirty="0" smtClean="0"/>
              <a:t>переводить </a:t>
            </a:r>
            <a:r>
              <a:rPr lang="ru-RU" sz="2000" dirty="0"/>
              <a:t>деньги за </a:t>
            </a:r>
            <a:r>
              <a:rPr lang="ru-RU" sz="2000" dirty="0" smtClean="0"/>
              <a:t>«неизвестные операции»</a:t>
            </a:r>
            <a:endParaRPr lang="ru-RU" sz="2000" dirty="0"/>
          </a:p>
          <a:p>
            <a:pPr algn="l">
              <a:lnSpc>
                <a:spcPct val="95000"/>
              </a:lnSpc>
            </a:pPr>
            <a:r>
              <a:rPr lang="ru-RU" sz="1800" dirty="0"/>
              <a:t>   "Просто получи перевод и выведи наличные" → Финансовое мошенничество.</a:t>
            </a:r>
          </a:p>
          <a:p>
            <a:pPr algn="l">
              <a:lnSpc>
                <a:spcPct val="95000"/>
              </a:lnSpc>
            </a:pPr>
            <a:endParaRPr lang="ru-RU" sz="600" dirty="0"/>
          </a:p>
          <a:p>
            <a:pPr algn="l">
              <a:lnSpc>
                <a:spcPct val="95000"/>
              </a:lnSpc>
            </a:pPr>
            <a:r>
              <a:rPr lang="ru-RU" sz="2000" dirty="0"/>
              <a:t>☑   </a:t>
            </a:r>
            <a:r>
              <a:rPr lang="ru-RU" sz="2000" dirty="0" smtClean="0"/>
              <a:t>Блокировать </a:t>
            </a:r>
            <a:r>
              <a:rPr lang="ru-RU" sz="2000" dirty="0"/>
              <a:t>подозрительных </a:t>
            </a:r>
            <a:r>
              <a:rPr lang="ru-RU" sz="2000" dirty="0" smtClean="0"/>
              <a:t>собеседников и передавать сведения о них органам правопорядка</a:t>
            </a:r>
            <a:endParaRPr lang="ru-RU" sz="2000" dirty="0"/>
          </a:p>
          <a:p>
            <a:pPr algn="l">
              <a:lnSpc>
                <a:spcPct val="95000"/>
              </a:lnSpc>
            </a:pPr>
            <a:r>
              <a:rPr lang="ru-RU" sz="1800" dirty="0"/>
              <a:t>   Давят на срочность? </a:t>
            </a:r>
            <a:r>
              <a:rPr lang="ru-RU" sz="1800" dirty="0" smtClean="0"/>
              <a:t>Угрожают? Предлагают «лёгкие деньги» </a:t>
            </a:r>
            <a:r>
              <a:rPr lang="ru-RU" sz="1800" dirty="0"/>
              <a:t>→ Немедленно в чёрный список</a:t>
            </a:r>
            <a:r>
              <a:rPr lang="ru-RU" sz="1800" dirty="0" smtClean="0"/>
              <a:t>.</a:t>
            </a:r>
          </a:p>
          <a:p>
            <a:pPr algn="l">
              <a:lnSpc>
                <a:spcPct val="95000"/>
              </a:lnSpc>
            </a:pPr>
            <a:r>
              <a:rPr lang="ru-RU" sz="1800" dirty="0"/>
              <a:t> </a:t>
            </a:r>
            <a:r>
              <a:rPr lang="ru-RU" sz="1800" dirty="0" smtClean="0"/>
              <a:t>  Важно: Просто заблокировав неизвестного «вербовщика» мало. Необходимо сообщить в органы правопорядка  → вероятность вербовки злоумышленником другого человека, в </a:t>
            </a:r>
            <a:r>
              <a:rPr lang="ru-RU" sz="1800" dirty="0" err="1" smtClean="0"/>
              <a:t>т.ч</a:t>
            </a:r>
            <a:r>
              <a:rPr lang="ru-RU" sz="1800" dirty="0" smtClean="0"/>
              <a:t>. ребёнка</a:t>
            </a:r>
            <a:endParaRPr lang="ru-RU" sz="1800" dirty="0"/>
          </a:p>
          <a:p>
            <a:pPr algn="l">
              <a:lnSpc>
                <a:spcPct val="95000"/>
              </a:lnSpc>
            </a:pPr>
            <a:endParaRPr lang="ru-RU" sz="600" dirty="0"/>
          </a:p>
          <a:p>
            <a:pPr algn="l">
              <a:lnSpc>
                <a:spcPct val="95000"/>
              </a:lnSpc>
            </a:pPr>
            <a:r>
              <a:rPr lang="ru-RU" sz="2000" dirty="0"/>
              <a:t>☑   Не </a:t>
            </a:r>
            <a:r>
              <a:rPr lang="ru-RU" sz="2000" dirty="0" smtClean="0"/>
              <a:t>делиться </a:t>
            </a:r>
            <a:r>
              <a:rPr lang="ru-RU" sz="2000" dirty="0"/>
              <a:t>личными данными</a:t>
            </a:r>
          </a:p>
          <a:p>
            <a:pPr algn="l">
              <a:lnSpc>
                <a:spcPct val="95000"/>
              </a:lnSpc>
            </a:pPr>
            <a:r>
              <a:rPr lang="ru-RU" sz="1800" dirty="0"/>
              <a:t>   Паспорт, банковские карты, </a:t>
            </a:r>
            <a:r>
              <a:rPr lang="ru-RU" sz="1800" dirty="0" smtClean="0"/>
              <a:t>логины/пароли, сведения о семье </a:t>
            </a:r>
            <a:r>
              <a:rPr lang="ru-RU" sz="1800" dirty="0"/>
              <a:t>→ Только для проверенных </a:t>
            </a:r>
            <a:r>
              <a:rPr lang="ru-RU" sz="1800" dirty="0" smtClean="0"/>
              <a:t>сервисов, собеседников</a:t>
            </a:r>
          </a:p>
          <a:p>
            <a:pPr algn="l">
              <a:lnSpc>
                <a:spcPct val="95000"/>
              </a:lnSpc>
            </a:pPr>
            <a:endParaRPr lang="ru-RU" sz="1000" dirty="0"/>
          </a:p>
          <a:p>
            <a:pPr algn="l">
              <a:lnSpc>
                <a:spcPct val="95000"/>
              </a:lnSpc>
            </a:pPr>
            <a:r>
              <a:rPr lang="ru-RU" sz="2000" dirty="0" smtClean="0"/>
              <a:t>☑   Анализировать кто о чём спрашивает, что предлагает, чем делится, особенно с незнакомцами</a:t>
            </a:r>
          </a:p>
          <a:p>
            <a:pPr algn="l">
              <a:lnSpc>
                <a:spcPct val="95000"/>
              </a:lnSpc>
            </a:pPr>
            <a:r>
              <a:rPr lang="ru-RU" sz="1800" dirty="0" smtClean="0"/>
              <a:t>   При ведении переписки в мессенджерах, социальных сетях необходимо анализировать степень знакомства с собеседником, контролировать навязывание собеседником идей, расспросы о личной жизни и иные обстоятельства.</a:t>
            </a:r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Как не стать жертвой вербовки</a:t>
            </a:r>
          </a:p>
        </p:txBody>
      </p:sp>
    </p:spTree>
    <p:extLst>
      <p:ext uri="{BB962C8B-B14F-4D97-AF65-F5344CB8AC3E}">
        <p14:creationId xmlns:p14="http://schemas.microsoft.com/office/powerpoint/2010/main" val="119915262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983209"/>
            <a:ext cx="12192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➤ Не </a:t>
            </a:r>
            <a:r>
              <a:rPr lang="ru-RU" dirty="0"/>
              <a:t>верь "легким деньгам" – преступники играют на жажде быстрого заработка.</a:t>
            </a:r>
          </a:p>
          <a:p>
            <a:endParaRPr lang="ru-RU" dirty="0" smtClean="0"/>
          </a:p>
          <a:p>
            <a:r>
              <a:rPr lang="ru-RU" dirty="0" smtClean="0"/>
              <a:t>➤ Не </a:t>
            </a:r>
            <a:r>
              <a:rPr lang="ru-RU" dirty="0"/>
              <a:t>участвуй в сомнительных операциях </a:t>
            </a:r>
            <a:r>
              <a:rPr lang="ru-RU" dirty="0" smtClean="0"/>
              <a:t>–</a:t>
            </a:r>
          </a:p>
          <a:p>
            <a:r>
              <a:rPr lang="ru-RU" dirty="0" smtClean="0"/>
              <a:t>даже </a:t>
            </a:r>
            <a:r>
              <a:rPr lang="ru-RU" dirty="0"/>
              <a:t>"невинная" роль курьера = соучастие.</a:t>
            </a:r>
          </a:p>
          <a:p>
            <a:endParaRPr lang="ru-RU" dirty="0" smtClean="0"/>
          </a:p>
          <a:p>
            <a:r>
              <a:rPr lang="ru-RU" dirty="0" smtClean="0"/>
              <a:t>➤ Проверяй </a:t>
            </a:r>
            <a:r>
              <a:rPr lang="ru-RU" dirty="0"/>
              <a:t>источники – проверяй </a:t>
            </a:r>
            <a:r>
              <a:rPr lang="ru-RU" dirty="0" smtClean="0"/>
              <a:t>нанимателя («работодателя»), читай </a:t>
            </a:r>
            <a:r>
              <a:rPr lang="ru-RU" dirty="0"/>
              <a:t>отзывы</a:t>
            </a:r>
            <a:r>
              <a:rPr lang="ru-RU" dirty="0" smtClean="0"/>
              <a:t>.</a:t>
            </a:r>
            <a:endParaRPr lang="ru-RU" dirty="0"/>
          </a:p>
          <a:p>
            <a:endParaRPr lang="ru-RU" dirty="0" smtClean="0"/>
          </a:p>
          <a:p>
            <a:r>
              <a:rPr lang="ru-RU" dirty="0" smtClean="0"/>
              <a:t>➤ Доверяй</a:t>
            </a:r>
            <a:r>
              <a:rPr lang="ru-RU" dirty="0"/>
              <a:t>, но проверяй – если друг/знакомый предлагает </a:t>
            </a:r>
            <a:r>
              <a:rPr lang="ru-RU" dirty="0" smtClean="0"/>
              <a:t>«тёмную» </a:t>
            </a:r>
            <a:r>
              <a:rPr lang="ru-RU" dirty="0"/>
              <a:t>схему, </a:t>
            </a:r>
            <a:r>
              <a:rPr lang="ru-RU" dirty="0" smtClean="0"/>
              <a:t>«выманивает» личную информацию, пытается в короткий срок после знакомства втереться в доверие – это </a:t>
            </a:r>
            <a:r>
              <a:rPr lang="ru-RU" dirty="0"/>
              <a:t>не друг</a:t>
            </a:r>
            <a:r>
              <a:rPr lang="ru-RU" dirty="0" smtClean="0"/>
              <a:t>.</a:t>
            </a:r>
          </a:p>
          <a:p>
            <a:endParaRPr lang="ru-RU" dirty="0"/>
          </a:p>
          <a:p>
            <a:r>
              <a:rPr lang="ru-RU" dirty="0" smtClean="0"/>
              <a:t>Важно:</a:t>
            </a:r>
          </a:p>
          <a:p>
            <a:r>
              <a:rPr lang="ru-RU" dirty="0" smtClean="0"/>
              <a:t>1. Осведомлённость </a:t>
            </a:r>
            <a:r>
              <a:rPr lang="ru-RU" dirty="0"/>
              <a:t>+ критическое мышление = лучшая защита</a:t>
            </a:r>
            <a:r>
              <a:rPr lang="ru-RU" dirty="0" smtClean="0"/>
              <a:t>!</a:t>
            </a:r>
          </a:p>
          <a:p>
            <a:r>
              <a:rPr lang="ru-RU" dirty="0" smtClean="0"/>
              <a:t>2. Не стеснятся обратиться ко взрослому.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21436"/>
            <a:ext cx="12192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>
                <a:solidFill>
                  <a:srgbClr val="0F1E0F"/>
                </a:solidFill>
              </a:rPr>
              <a:t>Как защититься</a:t>
            </a:r>
          </a:p>
        </p:txBody>
      </p:sp>
    </p:spTree>
    <p:extLst>
      <p:ext uri="{BB962C8B-B14F-4D97-AF65-F5344CB8AC3E}">
        <p14:creationId xmlns:p14="http://schemas.microsoft.com/office/powerpoint/2010/main" val="166874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24971" y="1691096"/>
            <a:ext cx="117420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1</a:t>
            </a:r>
            <a:r>
              <a:rPr lang="ru-RU" dirty="0"/>
              <a:t>. Меняется поведение ребенка.</a:t>
            </a:r>
          </a:p>
          <a:p>
            <a:pPr marL="174625" indent="-174625" algn="l"/>
            <a:r>
              <a:rPr lang="ru-RU" dirty="0"/>
              <a:t>➤ эмоциональное состояние становится неустойчивым, проявляется агрессия в отношении с окружающими;</a:t>
            </a:r>
          </a:p>
          <a:p>
            <a:pPr marL="174625" indent="-174625" algn="l"/>
            <a:r>
              <a:rPr lang="ru-RU" dirty="0"/>
              <a:t>➤ в речи используется сленг, относящийся к определенной деструктивной идеологии, внезапно изменяется лексика (фразы на иностранном языке, цитаты из священных книг);</a:t>
            </a:r>
          </a:p>
          <a:p>
            <a:pPr marL="174625" indent="-174625" algn="l"/>
            <a:r>
              <a:rPr lang="ru-RU" dirty="0"/>
              <a:t>➤ в мировоззрении преобладают идеи неравенства, возмездия и наказания за несправедливое отношение;</a:t>
            </a:r>
          </a:p>
          <a:p>
            <a:pPr marL="174625" indent="-174625" algn="l"/>
            <a:r>
              <a:rPr lang="ru-RU" dirty="0"/>
              <a:t>➤ ребенок становится скрытным, либо напротив самоуверенным и высокомерным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0" y="1214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ПОВЕДЕНЧЕСКИЕ МАРКЕРЫ,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указывающие на вовлечение обучающихся в деструктивные сообщества</a:t>
            </a:r>
          </a:p>
        </p:txBody>
      </p:sp>
    </p:spTree>
    <p:extLst>
      <p:ext uri="{BB962C8B-B14F-4D97-AF65-F5344CB8AC3E}">
        <p14:creationId xmlns:p14="http://schemas.microsoft.com/office/powerpoint/2010/main" val="1479860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ПОВЕДЕНЧЕСКИЕ МАРКЕРЫ,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указывающие на вовлечение обучающихся в деструктивные сообщества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1691096"/>
            <a:ext cx="11742058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2. Происходят изменения во внешности ребенка.</a:t>
            </a:r>
          </a:p>
          <a:p>
            <a:pPr marL="174625" indent="-174625" algn="l"/>
            <a:r>
              <a:rPr lang="ru-RU" dirty="0" smtClean="0"/>
              <a:t>➤ подросток перестает носить типичную для него одежду;</a:t>
            </a:r>
          </a:p>
          <a:p>
            <a:pPr marL="174625" indent="-174625" algn="l"/>
            <a:r>
              <a:rPr lang="ru-RU" dirty="0" smtClean="0"/>
              <a:t>➤ появляются дополнительные внешние атрибуты, предпочитает одежду с символикой, связанной с ультраправой идеологией (фашизм и др.);</a:t>
            </a:r>
          </a:p>
          <a:p>
            <a:pPr marL="174625" indent="-174625" algn="l"/>
            <a:r>
              <a:rPr lang="ru-RU" dirty="0" smtClean="0"/>
              <a:t>➤ изменяется прическа (может отрастить волосы или постричься </a:t>
            </a:r>
            <a:r>
              <a:rPr lang="ru-RU" dirty="0" err="1" smtClean="0"/>
              <a:t>налысо</a:t>
            </a:r>
            <a:r>
              <a:rPr lang="ru-RU" dirty="0" smtClean="0"/>
              <a:t>), отращивается борода;</a:t>
            </a:r>
          </a:p>
          <a:p>
            <a:pPr marL="174625" indent="-174625" algn="l"/>
            <a:r>
              <a:rPr lang="ru-RU" dirty="0" smtClean="0"/>
              <a:t>➤ на теле появляются порезы (руки, бедра) или символизирующие рисунки (тату-изображения), при этом подросток начинает носить одежду, скрывающую места порезов.</a:t>
            </a:r>
          </a:p>
        </p:txBody>
      </p:sp>
    </p:spTree>
    <p:extLst>
      <p:ext uri="{BB962C8B-B14F-4D97-AF65-F5344CB8AC3E}">
        <p14:creationId xmlns:p14="http://schemas.microsoft.com/office/powerpoint/2010/main" val="22068100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ПОВЕДЕНЧЕСКИЕ МАРКЕРЫ,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указывающие на вовлечение обучающихся в деструктивные сообщества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1691096"/>
            <a:ext cx="1174205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3. Меняется привычный образ жизни ребенка.</a:t>
            </a:r>
          </a:p>
          <a:p>
            <a:pPr marL="174625" indent="-174625" algn="l"/>
            <a:r>
              <a:rPr lang="ru-RU" dirty="0" smtClean="0"/>
              <a:t>➤ появляется безразличие к учебной и общественно-полезной деятельности, отказывается от увлечений;</a:t>
            </a:r>
          </a:p>
          <a:p>
            <a:pPr marL="174625" indent="-174625" algn="l"/>
            <a:r>
              <a:rPr lang="ru-RU" dirty="0" smtClean="0"/>
              <a:t>➤ начинает заниматься силовыми видами спорта, единоборствами, стрельбой, учиться владеть холодным оружием;</a:t>
            </a:r>
          </a:p>
          <a:p>
            <a:pPr marL="174625" indent="-174625" algn="l"/>
            <a:r>
              <a:rPr lang="ru-RU" dirty="0" smtClean="0"/>
              <a:t>➤ увлекается специальными компьютерными играми, в которых разыгрываются сценарии, основанные на пропаганде расового, этнического, политического противостояния;</a:t>
            </a:r>
          </a:p>
          <a:p>
            <a:pPr marL="174625" indent="-174625" algn="l"/>
            <a:r>
              <a:rPr lang="ru-RU" dirty="0" smtClean="0"/>
              <a:t>➤ начинает изучать религиозные материалы;</a:t>
            </a:r>
          </a:p>
          <a:p>
            <a:pPr marL="174625" indent="-174625" algn="l"/>
            <a:r>
              <a:rPr lang="ru-RU" dirty="0" smtClean="0"/>
              <a:t>➤ у ребенка появляются денежные средства из неизвестных источников, на которые он приобретает новые вещи, гаджеты;</a:t>
            </a:r>
          </a:p>
          <a:p>
            <a:pPr marL="174625" indent="-174625" algn="l"/>
            <a:r>
              <a:rPr lang="ru-RU" dirty="0" smtClean="0"/>
              <a:t>➤ высказывает презрение к лицам, принадлежащим к нерусской национальности.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1852006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ПОВЕДЕНЧЕСКИЕ МАРКЕРЫ,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указывающие на вовлечение обучающихся в деструктивные сообщества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1691096"/>
            <a:ext cx="1174205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4. Происходят изменения в социальных сетях ребенка.</a:t>
            </a:r>
          </a:p>
          <a:p>
            <a:pPr marL="174625" indent="-174625" algn="l"/>
            <a:r>
              <a:rPr lang="ru-RU" dirty="0" smtClean="0"/>
              <a:t>➤ резко изменяется личный профиль ребенка;</a:t>
            </a:r>
          </a:p>
          <a:p>
            <a:pPr marL="174625" indent="-174625" algn="l"/>
            <a:r>
              <a:rPr lang="ru-RU" dirty="0" smtClean="0"/>
              <a:t>➤ на страницах ребенок публикует и </a:t>
            </a:r>
            <a:r>
              <a:rPr lang="ru-RU" dirty="0" err="1" smtClean="0"/>
              <a:t>репостит</a:t>
            </a:r>
            <a:r>
              <a:rPr lang="ru-RU" dirty="0" smtClean="0"/>
              <a:t> материалы, отражающие идеи деструктивного сообщества, статусы, выражающие агрессию или содержащие отсылку к деструктивному движению, либо критикующие и оскорбляющие других людей по признаку социального неравенства;</a:t>
            </a:r>
          </a:p>
          <a:p>
            <a:pPr marL="174625" indent="-174625" algn="l"/>
            <a:r>
              <a:rPr lang="ru-RU" dirty="0" smtClean="0"/>
              <a:t>➤ ребенок ведет активную переписку с неизвестными людьми, в том числе незнакомыми взрослыми людьми;</a:t>
            </a:r>
          </a:p>
          <a:p>
            <a:pPr marL="174625" indent="-174625" algn="l"/>
            <a:r>
              <a:rPr lang="ru-RU" dirty="0" smtClean="0"/>
              <a:t>➤ появляются подписки на сообщества, содержащие признаки противоправного контента.</a:t>
            </a:r>
          </a:p>
        </p:txBody>
      </p:sp>
    </p:spTree>
    <p:extLst>
      <p:ext uri="{BB962C8B-B14F-4D97-AF65-F5344CB8AC3E}">
        <p14:creationId xmlns:p14="http://schemas.microsoft.com/office/powerpoint/2010/main" val="1784782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Признаки вербовки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706211"/>
            <a:ext cx="11742058" cy="57246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➤ Резкая перемена в поведении, настроении, характере;</a:t>
            </a:r>
          </a:p>
          <a:p>
            <a:pPr marL="174625" indent="-174625" algn="l"/>
            <a:r>
              <a:rPr lang="ru-RU" sz="1800" dirty="0" smtClean="0"/>
              <a:t>Ребёнок становится замкнутым, отстранённым, раздражительным или, наоборот, проявляет неожиданную агрессию.</a:t>
            </a:r>
          </a:p>
          <a:p>
            <a:pPr marL="174625" indent="-174625" algn="l"/>
            <a:r>
              <a:rPr lang="ru-RU" dirty="0" smtClean="0"/>
              <a:t>➤ Интерес к легкому заработку;</a:t>
            </a:r>
          </a:p>
          <a:p>
            <a:pPr marL="174625" indent="-174625" algn="l"/>
            <a:r>
              <a:rPr lang="ru-RU" sz="1800" dirty="0"/>
              <a:t>Ребёнка начинают увлекать схемы, связанные с переводом денег, </a:t>
            </a:r>
            <a:r>
              <a:rPr lang="ru-RU" sz="1800" dirty="0" err="1"/>
              <a:t>обналичиванием</a:t>
            </a:r>
            <a:r>
              <a:rPr lang="ru-RU" sz="1800" dirty="0"/>
              <a:t>, передачей чужих карт или документов.</a:t>
            </a:r>
          </a:p>
          <a:p>
            <a:pPr marL="174625" indent="-174625" algn="l"/>
            <a:r>
              <a:rPr lang="ru-RU" dirty="0" smtClean="0"/>
              <a:t>➤ Появление дорогих вещей, источник которых неясен.</a:t>
            </a:r>
          </a:p>
          <a:p>
            <a:pPr marL="174625" indent="-174625" algn="l"/>
            <a:r>
              <a:rPr lang="ru-RU" dirty="0" smtClean="0"/>
              <a:t>➤ Признаки вовлечения в деструктивные группы</a:t>
            </a:r>
          </a:p>
          <a:p>
            <a:pPr marL="174625" indent="-174625" algn="l"/>
            <a:r>
              <a:rPr lang="ru-RU" sz="1800" dirty="0"/>
              <a:t> резкое увеличение числа разговоров на политические, религиозные или социальные темы с проявлением нетерпимости, жёсткое деление мира на «своих» и «чужих»</a:t>
            </a:r>
          </a:p>
          <a:p>
            <a:pPr marL="174625" indent="-174625" algn="l"/>
            <a:r>
              <a:rPr lang="ru-RU" dirty="0" smtClean="0"/>
              <a:t>➤ Повышенная скрытность при использовании телефона или компьютера;</a:t>
            </a:r>
          </a:p>
          <a:p>
            <a:pPr marL="174625" indent="-174625" algn="l"/>
            <a:r>
              <a:rPr lang="ru-RU" sz="1800" dirty="0" smtClean="0"/>
              <a:t>Он прячет экран телефона или компьютера, резко закрывает вкладки при появлении взрослых, скрывает содержание переписок и звонков. </a:t>
            </a:r>
          </a:p>
          <a:p>
            <a:pPr marL="174625" indent="-174625" algn="l"/>
            <a:r>
              <a:rPr lang="ru-RU" dirty="0" smtClean="0"/>
              <a:t>➤ Новые знакомые в интернете, смена круга общения;</a:t>
            </a:r>
          </a:p>
          <a:p>
            <a:pPr marL="174625" indent="-174625" algn="l"/>
            <a:r>
              <a:rPr lang="ru-RU" sz="1800" dirty="0"/>
              <a:t>Ребёнок начинает активно общаться с новыми людьми, о которых вы почти ничего не знаете. Часто такие контакты завязываются в интернете.</a:t>
            </a:r>
          </a:p>
          <a:p>
            <a:pPr marL="174625" indent="-174625" algn="l"/>
            <a:r>
              <a:rPr lang="ru-RU" dirty="0" smtClean="0"/>
              <a:t>➤ Поручения от неизвестных людей;</a:t>
            </a:r>
          </a:p>
          <a:p>
            <a:pPr marL="174625" indent="-174625" algn="l"/>
            <a:r>
              <a:rPr lang="ru-RU" sz="1800" dirty="0"/>
              <a:t>Например, сфотографировать какое-то здание, передать пакет, оставить вещь в определённом месте</a:t>
            </a:r>
            <a:r>
              <a:rPr lang="ru-RU" sz="1800" dirty="0" smtClean="0"/>
              <a:t>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3295217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Признаки вербовки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706211"/>
            <a:ext cx="1174205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➤ Изменение активности.</a:t>
            </a:r>
          </a:p>
          <a:p>
            <a:pPr marL="174625" indent="-174625" algn="l"/>
            <a:r>
              <a:rPr lang="ru-RU" sz="1800" dirty="0" smtClean="0"/>
              <a:t>Например, появление нетипичной ночной активности.</a:t>
            </a:r>
            <a:endParaRPr lang="ru-RU" sz="1800" dirty="0"/>
          </a:p>
          <a:p>
            <a:pPr marL="174625" indent="-174625" algn="l"/>
            <a:r>
              <a:rPr lang="ru-RU" dirty="0" smtClean="0"/>
              <a:t>➤ Интерес к контенту или темам, которые раньше не вызывали такого отклика. </a:t>
            </a:r>
          </a:p>
          <a:p>
            <a:pPr marL="174625" indent="-174625" algn="l"/>
            <a:r>
              <a:rPr lang="ru-RU" sz="1800" dirty="0" smtClean="0"/>
              <a:t>Например, к материалам с насилием, экстремизмом, радикальными идеями. </a:t>
            </a:r>
            <a:endParaRPr lang="ru-RU" sz="1800" dirty="0"/>
          </a:p>
          <a:p>
            <a:pPr marL="174625" indent="-174625" algn="l"/>
            <a:r>
              <a:rPr lang="ru-RU" dirty="0" smtClean="0"/>
              <a:t>➤ Спрятанные звонки и переписки;</a:t>
            </a:r>
          </a:p>
          <a:p>
            <a:pPr marL="174625" indent="-174625" algn="l"/>
            <a:r>
              <a:rPr lang="ru-RU" dirty="0" smtClean="0"/>
              <a:t>➤ Просьба или попытки оформить банковскую карту или счет на имя подростка.</a:t>
            </a:r>
          </a:p>
          <a:p>
            <a:pPr marL="174625" indent="-174625" algn="l"/>
            <a:r>
              <a:rPr lang="ru-RU" dirty="0" smtClean="0"/>
              <a:t>➤ Выполнение поручений от неизвестных людей.</a:t>
            </a:r>
          </a:p>
          <a:p>
            <a:pPr marL="174625" indent="-174625" algn="l"/>
            <a:r>
              <a:rPr lang="ru-RU" sz="1800" dirty="0" smtClean="0"/>
              <a:t>Например, сфотографировать какое-то здание, передать пакет, оставить вещь в определённом месте.</a:t>
            </a:r>
          </a:p>
          <a:p>
            <a:pPr marL="174625" indent="-174625" algn="l"/>
            <a:r>
              <a:rPr lang="ru-RU" dirty="0" smtClean="0"/>
              <a:t>➤ Давление и манипуляции.</a:t>
            </a:r>
          </a:p>
          <a:p>
            <a:pPr marL="174625" indent="-174625" algn="l"/>
            <a:r>
              <a:rPr lang="ru-RU" sz="1800" dirty="0" smtClean="0"/>
              <a:t>Вербовщик может угрожать («Если не сделаешь — мне будет плохо») или давить на жалость («Только ты можешь мне помочь»). Часто ребёнка просят хранить всё в секрете от родителей.</a:t>
            </a:r>
            <a:endParaRPr lang="ru-RU" sz="1800" dirty="0"/>
          </a:p>
          <a:p>
            <a:pPr marL="174625" indent="-174625" algn="l"/>
            <a:r>
              <a:rPr lang="ru-RU" dirty="0" smtClean="0"/>
              <a:t>➤ Просьба передать логин и пароль от аккаунтов</a:t>
            </a:r>
          </a:p>
          <a:p>
            <a:pPr marL="174625" indent="-174625" algn="l"/>
            <a:r>
              <a:rPr lang="ru-RU" sz="1800" dirty="0" err="1" smtClean="0"/>
              <a:t>соцсетей</a:t>
            </a:r>
            <a:r>
              <a:rPr lang="ru-RU" sz="1800" dirty="0" smtClean="0"/>
              <a:t>, игр, электронной почты, банковских приложений. В </a:t>
            </a:r>
            <a:r>
              <a:rPr lang="ru-RU" sz="1800" dirty="0" err="1" smtClean="0"/>
              <a:t>т.ч</a:t>
            </a:r>
            <a:r>
              <a:rPr lang="ru-RU" sz="1800" dirty="0" smtClean="0"/>
              <a:t>. манипуляция «на доверие»</a:t>
            </a:r>
          </a:p>
        </p:txBody>
      </p:sp>
    </p:spTree>
    <p:extLst>
      <p:ext uri="{BB962C8B-B14F-4D97-AF65-F5344CB8AC3E}">
        <p14:creationId xmlns:p14="http://schemas.microsoft.com/office/powerpoint/2010/main" val="37320831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Действия, если вы заметили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признаки вовлечения несовершеннолетнего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1198654"/>
            <a:ext cx="1174205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/>
            <a:r>
              <a:rPr lang="ru-RU" dirty="0" smtClean="0"/>
              <a:t>➤ Профилактика</a:t>
            </a:r>
          </a:p>
          <a:p>
            <a:pPr marL="174625" indent="-174625" algn="l"/>
            <a:r>
              <a:rPr lang="ru-RU" dirty="0" smtClean="0"/>
              <a:t>➤ Не начинать разговор с угроз. Постараться спокойно выяснить, с кем ребёнок общается, что ему предлагают</a:t>
            </a:r>
          </a:p>
          <a:p>
            <a:pPr marL="174625" indent="-174625" algn="l"/>
            <a:r>
              <a:rPr lang="ru-RU" dirty="0" smtClean="0"/>
              <a:t>➤ Сохранить доказательства</a:t>
            </a:r>
          </a:p>
          <a:p>
            <a:pPr marL="174625" indent="-174625" algn="l"/>
            <a:r>
              <a:rPr lang="ru-RU" dirty="0" smtClean="0"/>
              <a:t>➤ Обратиться за помощью</a:t>
            </a:r>
          </a:p>
          <a:p>
            <a:pPr marL="174625" indent="-174625" algn="l"/>
            <a:r>
              <a:rPr lang="ru-RU" dirty="0"/>
              <a:t> </a:t>
            </a:r>
            <a:r>
              <a:rPr lang="ru-RU" dirty="0" smtClean="0"/>
              <a:t>  - в полицию (телефон 102)</a:t>
            </a:r>
          </a:p>
          <a:p>
            <a:pPr marL="174625" indent="-174625" algn="l"/>
            <a:r>
              <a:rPr lang="ru-RU" dirty="0"/>
              <a:t> </a:t>
            </a:r>
            <a:r>
              <a:rPr lang="ru-RU" dirty="0" smtClean="0"/>
              <a:t>  - по телефону доверия ФСБ 8-800-224-22-22</a:t>
            </a:r>
          </a:p>
          <a:p>
            <a:pPr marL="174625" indent="-174625" algn="l"/>
            <a:r>
              <a:rPr lang="ru-RU" dirty="0" smtClean="0"/>
              <a:t>   - на горячую линию психологической помощи «Дети онлайн»: 8-800-25-000-15. </a:t>
            </a:r>
          </a:p>
          <a:p>
            <a:pPr marL="174625" indent="-174625" algn="l"/>
            <a:r>
              <a:rPr lang="ru-RU" dirty="0" smtClean="0"/>
              <a:t>   - Детский телефон доверия 8-800-2000-122</a:t>
            </a:r>
          </a:p>
          <a:p>
            <a:pPr marL="174625" indent="-174625" algn="l"/>
            <a:r>
              <a:rPr lang="ru-RU" dirty="0"/>
              <a:t> </a:t>
            </a:r>
            <a:r>
              <a:rPr lang="ru-RU" dirty="0" smtClean="0"/>
              <a:t>  - центр по противодействию экстремизму ГУ МВД России по Санкт-Петербургу</a:t>
            </a:r>
          </a:p>
          <a:p>
            <a:pPr marL="174625" indent="-174625" algn="l"/>
            <a:r>
              <a:rPr lang="ru-RU" dirty="0"/>
              <a:t> </a:t>
            </a:r>
            <a:r>
              <a:rPr lang="ru-RU" dirty="0" smtClean="0"/>
              <a:t>     и Ленинградской области – 495-35-01</a:t>
            </a:r>
          </a:p>
        </p:txBody>
      </p:sp>
    </p:spTree>
    <p:extLst>
      <p:ext uri="{BB962C8B-B14F-4D97-AF65-F5344CB8AC3E}">
        <p14:creationId xmlns:p14="http://schemas.microsoft.com/office/powerpoint/2010/main" val="11414994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4220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Для проведения бесед родителей с детьми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1198654"/>
            <a:ext cx="11742058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Провести беседу с детьми обо всех возможных рисках и угрозах сети Интернет, в том числе о наличии активной деятельности по вербовке в террористические организации, склонению к совершению противоправных действий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Научить ребенка не отвечать на сомнительные предложения и сообщения в социальных сетях и быть подозрительным, если требуют сохранить тайну переписки (общения) и не сообщать родителям;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Спрашивать или аккуратно проверять с кем ведет переписку ребенок в личных сообщениях;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Обращать внимание на поведение и новые интересы ребенка: аниме, депрессивная литература, специализированные книги об оружии и стрельбе;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Обращать внимание, если ребенок в реальной жизни выполняет задания, полученные в Интернете, так называемые, </a:t>
            </a:r>
            <a:r>
              <a:rPr lang="ru-RU" sz="2000" dirty="0" err="1" smtClean="0"/>
              <a:t>челленджи</a:t>
            </a:r>
            <a:r>
              <a:rPr lang="ru-RU" sz="2000" dirty="0" smtClean="0"/>
              <a:t>. Они могут содержать опасные для здоровья действия;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Создавать семейные традиции, возможности для получения позитивных эмоций вне Интернета (путешествия, выставки, музеи, походы, праздники, творчество, хобби), комфортные условия проживания и позитивные взаимоотношения с ребенком;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Поддерживать контакты с друзьями и одноклассниками ребенка, а также их родителям.</a:t>
            </a:r>
          </a:p>
        </p:txBody>
      </p:sp>
    </p:spTree>
    <p:extLst>
      <p:ext uri="{BB962C8B-B14F-4D97-AF65-F5344CB8AC3E}">
        <p14:creationId xmlns:p14="http://schemas.microsoft.com/office/powerpoint/2010/main" val="14231589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21436"/>
            <a:ext cx="1219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Для проведения бесед с обучающимися</a:t>
            </a:r>
          </a:p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во время проведения занятий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971" y="1198654"/>
            <a:ext cx="1174205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2400">
                <a:solidFill>
                  <a:srgbClr val="0F1E0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Сообщать о любых предложениях и (или) подозрительных новых знакомых родителям или педагогам;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Прежде чем </a:t>
            </a:r>
            <a:r>
              <a:rPr lang="ru-RU" sz="2000" dirty="0" err="1" smtClean="0"/>
              <a:t>репостить</a:t>
            </a:r>
            <a:r>
              <a:rPr lang="ru-RU" sz="2000" dirty="0" smtClean="0"/>
              <a:t> какую-то информацию в социальной сети, проверьте на сайте Министерства юстиции Российской Федерации, вдруг она внесена в список запрещенных;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Минимизировать знакомства онлайн в мессенджерах, социальных сетях, особенно – когда кто-то знакомится с ребёнком;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Не допускать распространение кому-либо, даже друзьям, конфиденциальной информации (информацию о паролях, о взаимоотношениях внутри семьи, банковские реквизиты, и т.п.)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➤ Важно помнить, что лёгких денег – нет. Никто не даст большую сумму денег за небольшую работу, в </a:t>
            </a:r>
            <a:r>
              <a:rPr lang="ru-RU" sz="2000" dirty="0" err="1" smtClean="0"/>
              <a:t>т.ч</a:t>
            </a:r>
            <a:r>
              <a:rPr lang="ru-RU" sz="2000" dirty="0" smtClean="0"/>
              <a:t>.: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 smtClean="0"/>
              <a:t>   - связанную с курьерскими услугами (отнести предмет, передать его, оставить в общественном месте)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/>
              <a:t> </a:t>
            </a:r>
            <a:r>
              <a:rPr lang="ru-RU" sz="2000" dirty="0" smtClean="0"/>
              <a:t>  - связанную с обналичиваем денег неизвестным людям, переводом денег.</a:t>
            </a:r>
          </a:p>
          <a:p>
            <a:pPr marL="174625" indent="-174625" algn="l">
              <a:spcAft>
                <a:spcPts val="600"/>
              </a:spcAft>
            </a:pPr>
            <a:r>
              <a:rPr lang="ru-RU" sz="2000" dirty="0"/>
              <a:t> </a:t>
            </a:r>
            <a:r>
              <a:rPr lang="ru-RU" sz="2000" dirty="0" smtClean="0"/>
              <a:t>  - связанную с заведомо совершением противоправных действий: поджог, драки, распространение информации как </a:t>
            </a:r>
            <a:r>
              <a:rPr lang="ru-RU" sz="2000" dirty="0" err="1" smtClean="0"/>
              <a:t>соцсетях</a:t>
            </a:r>
            <a:r>
              <a:rPr lang="ru-RU" sz="2000" dirty="0" smtClean="0"/>
              <a:t>, мессенджерах, так и на бумажных носителях.</a:t>
            </a:r>
          </a:p>
          <a:p>
            <a:pPr marL="174625" indent="-174625" algn="l">
              <a:spcAft>
                <a:spcPts val="600"/>
              </a:spcAft>
            </a:pP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21326168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0"/>
                <a:lumOff val="100000"/>
              </a:schemeClr>
            </a:gs>
            <a:gs pos="35000">
              <a:schemeClr val="accent6">
                <a:lumMod val="0"/>
                <a:lumOff val="100000"/>
              </a:schemeClr>
            </a:gs>
            <a:gs pos="100000">
              <a:schemeClr val="accent6">
                <a:lumMod val="40000"/>
                <a:lumOff val="6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406108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ru-RU"/>
            </a:defPPr>
            <a:lvl1pPr algn="ctr">
              <a:defRPr sz="4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ru-RU" dirty="0" smtClean="0">
                <a:solidFill>
                  <a:srgbClr val="0F1E0F"/>
                </a:solidFill>
              </a:rPr>
              <a:t>Ссылки на материалы ДДЮТ</a:t>
            </a:r>
          </a:p>
        </p:txBody>
      </p:sp>
      <p:pic>
        <p:nvPicPr>
          <p:cNvPr id="4" name="Picture 2" descr="http://qrcoder.ru/code/?http%3A%2F%2Fddut.ru%2Fbezopasnost%2Fantiterr&amp;10&amp;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832" y="2602469"/>
            <a:ext cx="2159999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0" y="4952641"/>
            <a:ext cx="4069665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http://ddut.ru/bezopasnost/antiterr</a:t>
            </a:r>
            <a:endParaRPr lang="en-US" sz="19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1970437"/>
            <a:ext cx="406966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Страница</a:t>
            </a:r>
            <a:br>
              <a:rPr lang="ru-RU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ru-RU" sz="1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официальном сайте</a:t>
            </a:r>
            <a:endParaRPr lang="en-US" sz="19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69665" y="4952641"/>
            <a:ext cx="407570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https://vk.ru/ddutfrunz</a:t>
            </a:r>
            <a:endParaRPr lang="en-US" sz="19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9665" y="1970437"/>
            <a:ext cx="408174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Официальная страница</a:t>
            </a:r>
          </a:p>
          <a:p>
            <a:pPr algn="ctr"/>
            <a:r>
              <a:rPr lang="ru-RU" sz="1900" dirty="0" err="1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ВКонтакте</a:t>
            </a:r>
            <a:endParaRPr lang="en-US" sz="19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4" descr="http://qrcoder.ru/code/?https%3A%2F%2Fvk.ru%2Fddutfrunz&amp;10&amp;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7601" y="2647981"/>
            <a:ext cx="2160000" cy="21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http://qrcoder.ru/code/?https%3A%2F%2Fmax.ru%2Fid7816124275_gos&amp;10&amp;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3225" y="2647980"/>
            <a:ext cx="2160000" cy="2160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133292" y="1970437"/>
            <a:ext cx="408174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Официальный канал</a:t>
            </a:r>
          </a:p>
          <a:p>
            <a:pPr algn="ctr"/>
            <a:r>
              <a:rPr lang="ru-RU" sz="1900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МАКС</a:t>
            </a:r>
            <a:endParaRPr lang="en-US" sz="19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16293" y="4952641"/>
            <a:ext cx="4075708" cy="384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https://max.ru/id7816124275_gos</a:t>
            </a:r>
            <a:endParaRPr lang="en-US" sz="19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8823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537D0B"/>
      </a:dk2>
      <a:lt2>
        <a:srgbClr val="A9E257"/>
      </a:lt2>
      <a:accent1>
        <a:srgbClr val="38540A"/>
      </a:accent1>
      <a:accent2>
        <a:srgbClr val="31A274"/>
      </a:accent2>
      <a:accent3>
        <a:srgbClr val="236073"/>
      </a:accent3>
      <a:accent4>
        <a:srgbClr val="6C4D90"/>
      </a:accent4>
      <a:accent5>
        <a:srgbClr val="983C27"/>
      </a:accent5>
      <a:accent6>
        <a:srgbClr val="CD811F"/>
      </a:accent6>
      <a:hlink>
        <a:srgbClr val="293F06"/>
      </a:hlink>
      <a:folHlink>
        <a:srgbClr val="68883A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3624</TotalTime>
  <Words>1857</Words>
  <Application>Microsoft Office PowerPoint</Application>
  <PresentationFormat>Широкоэкранный</PresentationFormat>
  <Paragraphs>192</Paragraphs>
  <Slides>18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Wingdings 3</vt:lpstr>
      <vt:lpstr>Arial</vt:lpstr>
      <vt:lpstr>Century Gothic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dachauser</dc:creator>
  <cp:lastModifiedBy>Admin</cp:lastModifiedBy>
  <cp:revision>24</cp:revision>
  <dcterms:created xsi:type="dcterms:W3CDTF">2026-08-15T14:14:48Z</dcterms:created>
  <dcterms:modified xsi:type="dcterms:W3CDTF">2026-09-29T12:02:42Z</dcterms:modified>
</cp:coreProperties>
</file>